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22"/>
  </p:notesMasterIdLst>
  <p:handoutMasterIdLst>
    <p:handoutMasterId r:id="rId23"/>
  </p:handoutMasterIdLst>
  <p:sldIdLst>
    <p:sldId id="505" r:id="rId3"/>
    <p:sldId id="595" r:id="rId4"/>
    <p:sldId id="614" r:id="rId5"/>
    <p:sldId id="615" r:id="rId6"/>
    <p:sldId id="601" r:id="rId7"/>
    <p:sldId id="606" r:id="rId8"/>
    <p:sldId id="607" r:id="rId9"/>
    <p:sldId id="608" r:id="rId10"/>
    <p:sldId id="609" r:id="rId11"/>
    <p:sldId id="605" r:id="rId12"/>
    <p:sldId id="602" r:id="rId13"/>
    <p:sldId id="610" r:id="rId14"/>
    <p:sldId id="611" r:id="rId15"/>
    <p:sldId id="613" r:id="rId16"/>
    <p:sldId id="612" r:id="rId17"/>
    <p:sldId id="603" r:id="rId18"/>
    <p:sldId id="616" r:id="rId19"/>
    <p:sldId id="617" r:id="rId20"/>
    <p:sldId id="604" r:id="rId21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89286" autoAdjust="0"/>
  </p:normalViewPr>
  <p:slideViewPr>
    <p:cSldViewPr>
      <p:cViewPr>
        <p:scale>
          <a:sx n="110" d="100"/>
          <a:sy n="110" d="100"/>
        </p:scale>
        <p:origin x="96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E012C-CAAA-4D96-A321-EEA337E5FCFB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CBBDA-D6E3-4D3E-AAB5-1B84F4C9A6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6974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0486EF-2BF1-4556-85AE-0C30C72854EB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91B73-23F4-4BC0-A3EC-19CF383B5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1470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59473E-E324-4400-9F14-8A8DD5826321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911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445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950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787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417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585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367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R12"/>
              </a:rPr>
              <a:t>modified embedded atom method (MEAM) , a state-of-the-art empirical FF model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878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R12"/>
              </a:rPr>
              <a:t>standard crystalline structures :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MR12"/>
              </a:rPr>
              <a:t>fcc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R12"/>
              </a:rPr>
              <a:t>, hcp, double hexagonal close-packed (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MR12"/>
              </a:rPr>
              <a:t>dhcp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R12"/>
              </a:rPr>
              <a:t>), bcc, simple cubic (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MR12"/>
              </a:rPr>
              <a:t>sc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R12"/>
              </a:rPr>
              <a:t>) and diamond</a:t>
            </a:r>
          </a:p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R10"/>
              </a:rPr>
              <a:t>phonon dispersion relations </a:t>
            </a:r>
            <a:r>
              <a:rPr lang="zh-CN" altLang="en-US" sz="1800" b="1" i="0" u="none" strike="noStrike" baseline="0" dirty="0">
                <a:solidFill>
                  <a:srgbClr val="000000"/>
                </a:solidFill>
                <a:latin typeface="CMR10"/>
              </a:rPr>
              <a:t>：声子色散关系</a:t>
            </a:r>
            <a:endParaRPr lang="zh-CN" altLang="en-US" sz="1800" b="0" i="0" u="none" strike="noStrike" baseline="0" dirty="0">
              <a:solidFill>
                <a:srgbClr val="000000"/>
              </a:solidFill>
              <a:latin typeface="CMR1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400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R12"/>
              </a:rPr>
              <a:t>surface formation energy 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MMI12"/>
              </a:rPr>
              <a:t>Esf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R8"/>
              </a:rPr>
              <a:t>((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MMI12"/>
              </a:rPr>
              <a:t>hkl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MI12"/>
              </a:rPr>
              <a:t>)),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R12"/>
              </a:rPr>
              <a:t>which describes the energy needed to create a surface with Miller indices (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CMMI12"/>
              </a:rPr>
              <a:t>hkl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MI12"/>
              </a:rPr>
              <a:t>)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R12"/>
              </a:rPr>
              <a:t>for a given crystal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433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746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733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1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15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471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977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167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37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91B73-23F4-4BC0-A3EC-19CF383B527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99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 flipV="1">
            <a:off x="0" y="0"/>
            <a:ext cx="12192000" cy="720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sz="1800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5903979" y="5554340"/>
            <a:ext cx="6288021" cy="1303660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sz="1800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8" name="图片 7" descr="中国科学院大学玉泉路校区  杨天鹏 摄---修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145477" y="5701552"/>
            <a:ext cx="1440160" cy="720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 descr="中关村教学楼-外部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55906" y="5704024"/>
            <a:ext cx="1362236" cy="720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 descr="500_奥运园区_任晖_中国科学院地质与地球物理研究所2.jpg"/>
          <p:cNvPicPr>
            <a:picLocks noChangeAspect="1"/>
          </p:cNvPicPr>
          <p:nvPr userDrawn="1"/>
        </p:nvPicPr>
        <p:blipFill>
          <a:blip r:embed="rId4" cstate="print"/>
          <a:srcRect l="10873" r="7577"/>
          <a:stretch>
            <a:fillRect/>
          </a:stretch>
        </p:blipFill>
        <p:spPr>
          <a:xfrm>
            <a:off x="9086759" y="5704024"/>
            <a:ext cx="1440160" cy="720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图片 10" descr="光阴·地球科学学院贺成.jp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0601372" y="5704024"/>
            <a:ext cx="1440160" cy="720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图片 21" descr="1.  国科大怀柔新校区校门（余翔林  2013年10月25日） 10643.JPG"/>
          <p:cNvPicPr>
            <a:picLocks noChangeAspect="1"/>
          </p:cNvPicPr>
          <p:nvPr userDrawn="1"/>
        </p:nvPicPr>
        <p:blipFill>
          <a:blip r:embed="rId6" cstate="print"/>
          <a:srcRect l="25588" t="41738" r="25588" b="4166"/>
          <a:stretch>
            <a:fillRect/>
          </a:stretch>
        </p:blipFill>
        <p:spPr>
          <a:xfrm>
            <a:off x="-4433" y="116632"/>
            <a:ext cx="12218276" cy="3384376"/>
          </a:xfrm>
          <a:prstGeom prst="rect">
            <a:avLst/>
          </a:prstGeom>
        </p:spPr>
      </p:pic>
      <p:sp>
        <p:nvSpPr>
          <p:cNvPr id="23" name="矩形 22"/>
          <p:cNvSpPr/>
          <p:nvPr userDrawn="1"/>
        </p:nvSpPr>
        <p:spPr>
          <a:xfrm flipV="1">
            <a:off x="0" y="3501008"/>
            <a:ext cx="12192000" cy="3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sz="1800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08AFB08-7934-4A4C-8E0F-754CDC43B1D6}" type="datetime1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B0403A9-6F57-44BB-8D80-D390D4D8050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9C4D548-B221-439D-AD54-8D8927DDFA7D}" type="datetime1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B0403A9-6F57-44BB-8D80-D390D4D8050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="0" i="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基于不确定性预估的强化学习策略优化及应用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56116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基于不确定性预估的强化学习策略优化及应用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37333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0" i="0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 b="0" i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基于不确定性预估的强化学习策略优化及应用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89441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2784" y="1347789"/>
            <a:ext cx="5137149" cy="5095875"/>
          </a:xfrm>
        </p:spPr>
        <p:txBody>
          <a:bodyPr/>
          <a:lstStyle>
            <a:lvl1pPr>
              <a:defRPr sz="2800" b="0" i="0"/>
            </a:lvl1pPr>
            <a:lvl2pPr>
              <a:defRPr sz="2400" b="0" i="0"/>
            </a:lvl2pPr>
            <a:lvl3pPr>
              <a:defRPr sz="2000" b="0" i="0"/>
            </a:lvl3pPr>
            <a:lvl4pPr>
              <a:defRPr sz="1800" b="0" i="0"/>
            </a:lvl4pPr>
            <a:lvl5pPr>
              <a:defRPr sz="1800" b="0" i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43133" y="1347789"/>
            <a:ext cx="5139267" cy="5095875"/>
          </a:xfrm>
        </p:spPr>
        <p:txBody>
          <a:bodyPr/>
          <a:lstStyle>
            <a:lvl1pPr>
              <a:defRPr sz="2800" b="0" i="0"/>
            </a:lvl1pPr>
            <a:lvl2pPr>
              <a:defRPr sz="2400" b="0" i="0"/>
            </a:lvl2pPr>
            <a:lvl3pPr>
              <a:defRPr sz="2000" b="0" i="0"/>
            </a:lvl3pPr>
            <a:lvl4pPr>
              <a:defRPr sz="1800" b="0" i="0"/>
            </a:lvl4pPr>
            <a:lvl5pPr>
              <a:defRPr sz="1800" b="0" i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基于不确定性预估的强化学习策略优化及应用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90114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600" b="0" i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600" b="0" i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基于不确定性预估的强化学习策略优化及应用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322629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基于不确定性预估的强化学习策略优化及应用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6621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基于不确定性预估的强化学习策略优化及应用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343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 b="0" i="0"/>
            </a:lvl1pPr>
            <a:lvl2pPr>
              <a:defRPr sz="2800" b="0" i="0"/>
            </a:lvl2pPr>
            <a:lvl3pPr>
              <a:defRPr sz="2400" b="0" i="0"/>
            </a:lvl3pPr>
            <a:lvl4pPr>
              <a:defRPr sz="2000" b="0" i="0"/>
            </a:lvl4pPr>
            <a:lvl5pPr>
              <a:defRPr sz="2000" b="0" i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 b="0" i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基于不确定性预估的强化学习策略优化及应用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65697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1F021FA-EAAD-414A-8B32-5C182445F15B}" type="datetime1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320469" y="6356351"/>
            <a:ext cx="1608179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0B0403A9-6F57-44BB-8D80-D390D4D8050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 b="0" i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基于不确定性预估的强化学习策略优化及应用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51327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基于不确定性预估的强化学习策略优化及应用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7284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40851" y="250825"/>
            <a:ext cx="2745316" cy="6192838"/>
          </a:xfrm>
        </p:spPr>
        <p:txBody>
          <a:bodyPr vert="eaVert"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02784" y="250825"/>
            <a:ext cx="8034867" cy="6192838"/>
          </a:xfr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基于不确定性预估的强化学习策略优化及应用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12535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99FAF58-D439-4528-A171-10147E4F965E}" type="datetime1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083848" y="63563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0B0403A9-6F57-44BB-8D80-D390D4D8050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CABBE54-7BCB-40D4-8028-037BAB3111FD}" type="datetime1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B0403A9-6F57-44BB-8D80-D390D4D8050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8DA62A7-B402-408B-945E-0D2B130CB0CC}" type="datetime1">
              <a:rPr lang="zh-CN" altLang="en-US" smtClean="0"/>
              <a:t>2021/5/10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E4A13C7-CF2F-4A2D-932F-2F4E19B1015E}" type="datetime1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B0403A9-6F57-44BB-8D80-D390D4D8050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0E220AA-B2F5-40DD-9621-E031DA02DD9D}" type="datetime1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3848" y="635635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0B0403A9-6F57-44BB-8D80-D390D4D8050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5399D9-B5F4-4987-8E88-A89AE05111D2}" type="datetime1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B0403A9-6F57-44BB-8D80-D390D4D8050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4981192-85B3-4584-9445-0A3CE105F548}" type="datetime1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B0403A9-6F57-44BB-8D80-D390D4D8050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346" y="6372000"/>
            <a:ext cx="2173655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接连接符 11"/>
          <p:cNvCxnSpPr/>
          <p:nvPr userDrawn="1"/>
        </p:nvCxnSpPr>
        <p:spPr>
          <a:xfrm flipH="1" flipV="1">
            <a:off x="3" y="1016382"/>
            <a:ext cx="12191997" cy="36354"/>
          </a:xfrm>
          <a:prstGeom prst="line">
            <a:avLst/>
          </a:prstGeom>
          <a:ln w="9906">
            <a:solidFill>
              <a:srgbClr val="41589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1027"/>
          <p:cNvSpPr>
            <a:spLocks noChangeArrowheads="1"/>
          </p:cNvSpPr>
          <p:nvPr userDrawn="1"/>
        </p:nvSpPr>
        <p:spPr bwMode="hidden">
          <a:xfrm>
            <a:off x="0" y="1"/>
            <a:ext cx="4673600" cy="686911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/>
            <a:endParaRPr lang="zh-CN" altLang="zh-CN" sz="2400" b="0" i="0" dirty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466947" name="Rectangle 1028"/>
          <p:cNvSpPr>
            <a:spLocks noChangeArrowheads="1"/>
          </p:cNvSpPr>
          <p:nvPr/>
        </p:nvSpPr>
        <p:spPr bwMode="hidden">
          <a:xfrm>
            <a:off x="1699685" y="1322263"/>
            <a:ext cx="10492316" cy="1955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endParaRPr lang="zh-CN" altLang="zh-CN" sz="2400" b="0" i="0" dirty="0">
              <a:latin typeface="Times New Roman" pitchFamily="18" charset="0"/>
              <a:sym typeface="Symbol" pitchFamily="18" charset="2"/>
            </a:endParaRPr>
          </a:p>
        </p:txBody>
      </p:sp>
      <p:grpSp>
        <p:nvGrpSpPr>
          <p:cNvPr id="466948" name="Group 1029"/>
          <p:cNvGrpSpPr>
            <a:grpSpLocks/>
          </p:cNvGrpSpPr>
          <p:nvPr/>
        </p:nvGrpSpPr>
        <p:grpSpPr bwMode="auto">
          <a:xfrm>
            <a:off x="0" y="846584"/>
            <a:ext cx="2829984" cy="2438400"/>
            <a:chOff x="0" y="672"/>
            <a:chExt cx="1806" cy="1989"/>
          </a:xfrm>
        </p:grpSpPr>
        <p:sp>
          <p:nvSpPr>
            <p:cNvPr id="466949" name="Rectangle 1030"/>
            <p:cNvSpPr>
              <a:spLocks noChangeArrowheads="1"/>
            </p:cNvSpPr>
            <p:nvPr userDrawn="1"/>
          </p:nvSpPr>
          <p:spPr bwMode="auto">
            <a:xfrm>
              <a:off x="361" y="2257"/>
              <a:ext cx="363" cy="4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endParaRPr lang="zh-CN" altLang="zh-CN" sz="2400" b="0" i="0" dirty="0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466950" name="Rectangle 1031"/>
            <p:cNvSpPr>
              <a:spLocks noChangeArrowheads="1"/>
            </p:cNvSpPr>
            <p:nvPr userDrawn="1"/>
          </p:nvSpPr>
          <p:spPr bwMode="auto">
            <a:xfrm>
              <a:off x="1081" y="1064"/>
              <a:ext cx="362" cy="40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endParaRPr lang="zh-CN" altLang="zh-CN" sz="2400" b="0" i="0" dirty="0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466951" name="Rectangle 1032"/>
            <p:cNvSpPr>
              <a:spLocks noChangeArrowheads="1"/>
            </p:cNvSpPr>
            <p:nvPr userDrawn="1"/>
          </p:nvSpPr>
          <p:spPr bwMode="auto">
            <a:xfrm>
              <a:off x="1437" y="672"/>
              <a:ext cx="369" cy="40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endParaRPr lang="zh-CN" altLang="zh-CN" sz="2400" b="0" i="0" dirty="0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466952" name="Rectangle 1033"/>
            <p:cNvSpPr>
              <a:spLocks noChangeArrowheads="1"/>
            </p:cNvSpPr>
            <p:nvPr userDrawn="1"/>
          </p:nvSpPr>
          <p:spPr bwMode="auto">
            <a:xfrm>
              <a:off x="719" y="2257"/>
              <a:ext cx="369" cy="4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endParaRPr lang="zh-CN" altLang="zh-CN" sz="2400" b="0" i="0" dirty="0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466953" name="Rectangle 1034"/>
            <p:cNvSpPr>
              <a:spLocks noChangeArrowheads="1"/>
            </p:cNvSpPr>
            <p:nvPr userDrawn="1"/>
          </p:nvSpPr>
          <p:spPr bwMode="auto">
            <a:xfrm>
              <a:off x="1437" y="1064"/>
              <a:ext cx="369" cy="4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endParaRPr lang="zh-CN" altLang="zh-CN" sz="2400" b="0" i="0" dirty="0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466954" name="Rectangle 1035"/>
            <p:cNvSpPr>
              <a:spLocks noChangeArrowheads="1"/>
            </p:cNvSpPr>
            <p:nvPr userDrawn="1"/>
          </p:nvSpPr>
          <p:spPr bwMode="auto">
            <a:xfrm>
              <a:off x="719" y="1464"/>
              <a:ext cx="369" cy="39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endParaRPr lang="zh-CN" altLang="zh-CN" sz="2400" b="0" i="0" dirty="0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466955" name="Rectangle 1036"/>
            <p:cNvSpPr>
              <a:spLocks noChangeArrowheads="1"/>
            </p:cNvSpPr>
            <p:nvPr userDrawn="1"/>
          </p:nvSpPr>
          <p:spPr bwMode="auto">
            <a:xfrm>
              <a:off x="0" y="1464"/>
              <a:ext cx="367" cy="39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endParaRPr lang="zh-CN" altLang="zh-CN" sz="2400" b="0" i="0" dirty="0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466956" name="Rectangle 1037"/>
            <p:cNvSpPr>
              <a:spLocks noChangeArrowheads="1"/>
            </p:cNvSpPr>
            <p:nvPr userDrawn="1"/>
          </p:nvSpPr>
          <p:spPr bwMode="auto">
            <a:xfrm>
              <a:off x="1081" y="1464"/>
              <a:ext cx="362" cy="3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endParaRPr lang="zh-CN" altLang="zh-CN" sz="2400" b="0" i="0" dirty="0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466957" name="Rectangle 1038"/>
            <p:cNvSpPr>
              <a:spLocks noChangeArrowheads="1"/>
            </p:cNvSpPr>
            <p:nvPr userDrawn="1"/>
          </p:nvSpPr>
          <p:spPr bwMode="auto">
            <a:xfrm>
              <a:off x="361" y="1857"/>
              <a:ext cx="363" cy="40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endParaRPr lang="zh-CN" altLang="zh-CN" sz="2400" b="0" i="0" dirty="0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466958" name="Rectangle 1039"/>
            <p:cNvSpPr>
              <a:spLocks noChangeArrowheads="1"/>
            </p:cNvSpPr>
            <p:nvPr userDrawn="1"/>
          </p:nvSpPr>
          <p:spPr bwMode="auto">
            <a:xfrm>
              <a:off x="719" y="1857"/>
              <a:ext cx="369" cy="4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endParaRPr lang="zh-CN" altLang="zh-CN" sz="2400" b="0" i="0" dirty="0">
                <a:latin typeface="Times New Roman" pitchFamily="18" charset="0"/>
                <a:sym typeface="Symbol" pitchFamily="18" charset="2"/>
              </a:endParaRPr>
            </a:p>
          </p:txBody>
        </p:sp>
      </p:grpSp>
      <p:sp>
        <p:nvSpPr>
          <p:cNvPr id="466961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1606551" y="250826"/>
            <a:ext cx="10479616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66962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02784" y="1347789"/>
            <a:ext cx="10479616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7" name="Rectangle 104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i="0">
                <a:latin typeface="Microsoft YaHei" panose="020B0503020204020204" pitchFamily="34" charset="-122"/>
                <a:sym typeface="Symbol" pitchFamily="18" charset="2"/>
              </a:defRPr>
            </a:lvl1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6532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4000" b="0" i="0">
          <a:solidFill>
            <a:srgbClr val="C00000"/>
          </a:solidFill>
          <a:latin typeface="Microsoft YaHei" panose="020B0503020204020204" pitchFamily="34" charset="-122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rgbClr val="C00000"/>
          </a:solidFill>
          <a:latin typeface="Arial" charset="0"/>
          <a:ea typeface="黑体" pitchFamily="49" charset="-122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rgbClr val="C00000"/>
          </a:solidFill>
          <a:latin typeface="Arial" charset="0"/>
          <a:ea typeface="黑体" pitchFamily="49" charset="-122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rgbClr val="C00000"/>
          </a:solidFill>
          <a:latin typeface="Arial" charset="0"/>
          <a:ea typeface="黑体" pitchFamily="49" charset="-122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rgbClr val="C00000"/>
          </a:solidFill>
          <a:latin typeface="Arial" charset="0"/>
          <a:ea typeface="黑体" pitchFamily="49" charset="-122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00000"/>
          </a:solidFill>
          <a:latin typeface="Arial" charset="0"/>
          <a:ea typeface="黑体" pitchFamily="49" charset="-122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00000"/>
          </a:solidFill>
          <a:latin typeface="Arial" charset="0"/>
          <a:ea typeface="黑体" pitchFamily="49" charset="-122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00000"/>
          </a:solidFill>
          <a:latin typeface="Arial" charset="0"/>
          <a:ea typeface="黑体" pitchFamily="49" charset="-122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00000"/>
          </a:solidFill>
          <a:latin typeface="Arial" charset="0"/>
          <a:ea typeface="黑体" pitchFamily="49" charset="-122"/>
          <a:cs typeface="Arial" charset="0"/>
        </a:defRPr>
      </a:lvl9pPr>
    </p:titleStyle>
    <p:bodyStyle>
      <a:lvl1pPr marL="342900" indent="-342900" algn="l" rtl="0" fontAlgn="base">
        <a:spcBef>
          <a:spcPct val="1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 b="0" i="0">
          <a:solidFill>
            <a:schemeClr val="tx1"/>
          </a:solidFill>
          <a:latin typeface="Microsoft YaHei" panose="020B0503020204020204" pitchFamily="34" charset="-122"/>
          <a:ea typeface="+mn-ea"/>
          <a:cs typeface="+mn-cs"/>
        </a:defRPr>
      </a:lvl1pPr>
      <a:lvl2pPr marL="742950" indent="-285750" algn="l" rtl="0" fontAlgn="base">
        <a:spcBef>
          <a:spcPct val="1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 b="0" i="0">
          <a:solidFill>
            <a:schemeClr val="tx1"/>
          </a:solidFill>
          <a:latin typeface="Microsoft YaHei" panose="020B0503020204020204" pitchFamily="34" charset="-122"/>
          <a:ea typeface="+mn-ea"/>
          <a:cs typeface="+mn-cs"/>
        </a:defRPr>
      </a:lvl2pPr>
      <a:lvl3pPr marL="1143000" indent="-228600" algn="l" rtl="0" fontAlgn="base">
        <a:spcBef>
          <a:spcPct val="1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 b="0" i="0">
          <a:solidFill>
            <a:schemeClr val="tx1"/>
          </a:solidFill>
          <a:latin typeface="Microsoft YaHei" panose="020B0503020204020204" pitchFamily="34" charset="-122"/>
          <a:ea typeface="+mn-ea"/>
          <a:cs typeface="+mn-cs"/>
        </a:defRPr>
      </a:lvl3pPr>
      <a:lvl4pPr marL="1600200" indent="-228600" algn="l" rtl="0" fontAlgn="base">
        <a:spcBef>
          <a:spcPct val="1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 b="0" i="0">
          <a:solidFill>
            <a:schemeClr val="tx1"/>
          </a:solidFill>
          <a:latin typeface="Microsoft YaHei" panose="020B0503020204020204" pitchFamily="34" charset="-122"/>
          <a:ea typeface="+mn-ea"/>
          <a:cs typeface="+mn-cs"/>
        </a:defRPr>
      </a:lvl4pPr>
      <a:lvl5pPr marL="2057400" indent="-228600" algn="l" rtl="0" fontAlgn="base">
        <a:spcBef>
          <a:spcPct val="1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 b="0" i="0">
          <a:solidFill>
            <a:schemeClr val="tx1"/>
          </a:solidFill>
          <a:latin typeface="Microsoft YaHei" panose="020B0503020204020204" pitchFamily="34" charset="-122"/>
          <a:ea typeface="+mn-ea"/>
          <a:cs typeface="+mn-cs"/>
        </a:defRPr>
      </a:lvl5pPr>
      <a:lvl6pPr marL="2514600" indent="-228600" algn="l" rtl="0" fontAlgn="base">
        <a:spcBef>
          <a:spcPct val="1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1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1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1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2495600" y="1312167"/>
            <a:ext cx="9696400" cy="182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>
              <a:defRPr sz="4000" b="1">
                <a:solidFill>
                  <a:srgbClr val="C00000"/>
                </a:solidFill>
                <a:latin typeface="Arial" charset="0"/>
                <a:ea typeface="黑体" pitchFamily="49" charset="-122"/>
                <a:cs typeface="Arial" charset="0"/>
              </a:defRPr>
            </a:lvl1pPr>
            <a:lvl2pPr algn="l">
              <a:defRPr sz="4000" b="1">
                <a:solidFill>
                  <a:srgbClr val="C0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>
              <a:defRPr sz="4000" b="1">
                <a:solidFill>
                  <a:srgbClr val="C0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>
              <a:defRPr sz="4000" b="1">
                <a:solidFill>
                  <a:srgbClr val="C0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>
              <a:defRPr sz="4000" b="1">
                <a:solidFill>
                  <a:srgbClr val="C0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00000"/>
                </a:solidFill>
                <a:latin typeface="Arial" charset="0"/>
                <a:ea typeface="黑体" pitchFamily="49" charset="-122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00000"/>
                </a:solidFill>
                <a:latin typeface="Arial" charset="0"/>
                <a:ea typeface="黑体" pitchFamily="49" charset="-122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00000"/>
                </a:solidFill>
                <a:latin typeface="Arial" charset="0"/>
                <a:ea typeface="黑体" pitchFamily="49" charset="-122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00000"/>
                </a:solidFill>
                <a:latin typeface="Arial" charset="0"/>
                <a:ea typeface="黑体" pitchFamily="49" charset="-122"/>
                <a:cs typeface="Arial" charset="0"/>
              </a:defRPr>
            </a:lvl9pPr>
          </a:lstStyle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3F9FA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charset="0"/>
              <a:sym typeface="Wingdings" panose="05000000000000000000" pitchFamily="2" charset="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760296" y="4941168"/>
            <a:ext cx="2232248" cy="132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lr>
                <a:schemeClr val="bg2"/>
              </a:buClr>
              <a:buSzPct val="75000"/>
              <a:buFont typeface="Wingdings" pitchFamily="2" charset="2"/>
              <a:defRPr sz="3200">
                <a:solidFill>
                  <a:schemeClr val="tx1"/>
                </a:solidFill>
                <a:latin typeface="Arial" charset="0"/>
                <a:ea typeface="黑体" pitchFamily="49" charset="-122"/>
                <a:cs typeface="Arial" charset="0"/>
              </a:defRPr>
            </a:lvl1pPr>
            <a:lvl2pPr marL="742950" indent="-285750">
              <a:spcBef>
                <a:spcPct val="10000"/>
              </a:spcBef>
              <a:buClr>
                <a:schemeClr val="accent2"/>
              </a:buClr>
              <a:buSzPct val="80000"/>
              <a:buFont typeface="Wingdings" pitchFamily="2" charset="2"/>
              <a:defRPr sz="2800">
                <a:solidFill>
                  <a:schemeClr val="tx1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marL="1143000" indent="-228600">
              <a:spcBef>
                <a:spcPct val="10000"/>
              </a:spcBef>
              <a:buClr>
                <a:schemeClr val="bg2"/>
              </a:buClr>
              <a:buSzPct val="65000"/>
              <a:buFont typeface="Wingdings" pitchFamily="2" charset="2"/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marL="1600200" indent="-228600">
              <a:spcBef>
                <a:spcPct val="10000"/>
              </a:spcBef>
              <a:buClr>
                <a:schemeClr val="accent2"/>
              </a:buClr>
              <a:buSzPct val="70000"/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marL="2057400" indent="-228600">
              <a:spcBef>
                <a:spcPct val="10000"/>
              </a:spcBef>
              <a:buClr>
                <a:schemeClr val="bg2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2514600" indent="-228600" algn="ctr" fontAlgn="base">
              <a:spcBef>
                <a:spcPct val="1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  <a:cs typeface="Arial" charset="0"/>
              </a:defRPr>
            </a:lvl6pPr>
            <a:lvl7pPr marL="2971800" indent="-228600" algn="ctr" fontAlgn="base">
              <a:spcBef>
                <a:spcPct val="1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  <a:cs typeface="Arial" charset="0"/>
              </a:defRPr>
            </a:lvl7pPr>
            <a:lvl8pPr marL="3429000" indent="-228600" algn="ctr" fontAlgn="base">
              <a:spcBef>
                <a:spcPct val="1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  <a:cs typeface="Arial" charset="0"/>
              </a:defRPr>
            </a:lvl8pPr>
            <a:lvl9pPr marL="3886200" indent="-228600" algn="ctr" fontAlgn="base">
              <a:spcBef>
                <a:spcPct val="1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黑体" pitchFamily="49" charset="-122"/>
                <a:cs typeface="Arial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80000"/>
              </a:lnSpc>
              <a:spcBef>
                <a:spcPct val="10000"/>
              </a:spcBef>
              <a:spcAft>
                <a:spcPts val="1200"/>
              </a:spcAft>
              <a:buClr>
                <a:srgbClr val="00007D"/>
              </a:buClr>
              <a:buSzPct val="75000"/>
              <a:buFont typeface="Wingdings" pitchFamily="2" charset="2"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黑体" pitchFamily="49" charset="-12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6CCFB5-92B5-4E73-9935-6F7C4E6F781D}"/>
              </a:ext>
            </a:extLst>
          </p:cNvPr>
          <p:cNvSpPr txBox="1"/>
          <p:nvPr/>
        </p:nvSpPr>
        <p:spPr>
          <a:xfrm>
            <a:off x="2843300" y="1571308"/>
            <a:ext cx="9001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200" b="1" i="0" u="none" strike="noStrike" baseline="0" dirty="0">
                <a:solidFill>
                  <a:schemeClr val="bg1"/>
                </a:solidFill>
                <a:latin typeface="+mj-lt"/>
              </a:rPr>
              <a:t>DP-GEN</a:t>
            </a:r>
            <a:r>
              <a:rPr lang="en-US" altLang="zh-CN" sz="3200" b="0" i="0" u="none" strike="noStrike" baseline="0" dirty="0">
                <a:solidFill>
                  <a:schemeClr val="bg1"/>
                </a:solidFill>
                <a:latin typeface="+mj-lt"/>
              </a:rPr>
              <a:t>: A concurrent learning platform for the generation of reliable deep learning based potential energy models</a:t>
            </a:r>
            <a:endParaRPr lang="zh-CN" altLang="en-US" sz="3200" b="0" i="0" u="none" strike="noStrike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8AD074-537B-42AB-B429-0227C18E094C}"/>
              </a:ext>
            </a:extLst>
          </p:cNvPr>
          <p:cNvSpPr txBox="1"/>
          <p:nvPr/>
        </p:nvSpPr>
        <p:spPr>
          <a:xfrm>
            <a:off x="8760296" y="4221088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钟赟</a:t>
            </a:r>
            <a:endParaRPr lang="en-US" altLang="zh-CN" dirty="0"/>
          </a:p>
          <a:p>
            <a:r>
              <a:rPr lang="en-US" altLang="zh-CN" dirty="0"/>
              <a:t>2020/5/12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 : Exploration : copper system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AC0A48-79C0-4234-AFF4-B0B3BE2887D0}"/>
              </a:ext>
            </a:extLst>
          </p:cNvPr>
          <p:cNvSpPr txBox="1"/>
          <p:nvPr/>
        </p:nvSpPr>
        <p:spPr>
          <a:xfrm>
            <a:off x="1127448" y="1340768"/>
            <a:ext cx="96490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R12"/>
              </a:rPr>
              <a:t>the thermodynamic range of temperature from 0K to 2T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MI12"/>
              </a:rPr>
              <a:t>m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R12"/>
              </a:rPr>
              <a:t>and pressure from 1 Bar to 50,000 Bar, where Tm denotes the melting point at the ambient condition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6FB519-18AA-4AFD-B4C8-E5993906ECA2}"/>
              </a:ext>
            </a:extLst>
          </p:cNvPr>
          <p:cNvSpPr/>
          <p:nvPr/>
        </p:nvSpPr>
        <p:spPr>
          <a:xfrm>
            <a:off x="2865810" y="2486353"/>
            <a:ext cx="1213966" cy="43204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[50K, 0.5Tm)</a:t>
            </a:r>
            <a:endParaRPr lang="zh-CN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AC009E5-E3EB-41F4-9490-79D74F8A4125}"/>
              </a:ext>
            </a:extLst>
          </p:cNvPr>
          <p:cNvSpPr/>
          <p:nvPr/>
        </p:nvSpPr>
        <p:spPr>
          <a:xfrm>
            <a:off x="3426689" y="3428635"/>
            <a:ext cx="421878" cy="35829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8C98712-59A0-407F-BA6D-8E07BCF99D2B}"/>
              </a:ext>
            </a:extLst>
          </p:cNvPr>
          <p:cNvSpPr/>
          <p:nvPr/>
        </p:nvSpPr>
        <p:spPr>
          <a:xfrm>
            <a:off x="4161954" y="2491155"/>
            <a:ext cx="1213966" cy="43204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[0.5Tm, Tm)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51DBA50-0439-4F7E-B989-AE8B0D168566}"/>
              </a:ext>
            </a:extLst>
          </p:cNvPr>
          <p:cNvSpPr/>
          <p:nvPr/>
        </p:nvSpPr>
        <p:spPr>
          <a:xfrm>
            <a:off x="5458098" y="2491155"/>
            <a:ext cx="1213966" cy="43204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[Tm, 1.5Tm)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0C6D54-1D0B-4686-9159-71CA6B4655B4}"/>
              </a:ext>
            </a:extLst>
          </p:cNvPr>
          <p:cNvSpPr/>
          <p:nvPr/>
        </p:nvSpPr>
        <p:spPr>
          <a:xfrm>
            <a:off x="6754242" y="2491155"/>
            <a:ext cx="1213966" cy="43204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[1.5Tm, 2Tm)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576D54-6F55-4D19-A453-62FA86720BA0}"/>
              </a:ext>
            </a:extLst>
          </p:cNvPr>
          <p:cNvSpPr/>
          <p:nvPr/>
        </p:nvSpPr>
        <p:spPr>
          <a:xfrm>
            <a:off x="4033672" y="3430742"/>
            <a:ext cx="504056" cy="35829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D6394A0-36EB-447D-8FB3-49C2B453BE2D}"/>
              </a:ext>
            </a:extLst>
          </p:cNvPr>
          <p:cNvSpPr/>
          <p:nvPr/>
        </p:nvSpPr>
        <p:spPr>
          <a:xfrm>
            <a:off x="4722833" y="3623705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F7F3EA9-4671-4C29-866A-F21EA6E4FCB6}"/>
              </a:ext>
            </a:extLst>
          </p:cNvPr>
          <p:cNvSpPr/>
          <p:nvPr/>
        </p:nvSpPr>
        <p:spPr>
          <a:xfrm>
            <a:off x="4875233" y="3623705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667B67C-750B-47CD-A668-4D6CDC8CF621}"/>
              </a:ext>
            </a:extLst>
          </p:cNvPr>
          <p:cNvSpPr/>
          <p:nvPr/>
        </p:nvSpPr>
        <p:spPr>
          <a:xfrm>
            <a:off x="5027633" y="3623705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7FA9C52-7327-4DA0-ABC8-FBF740576120}"/>
              </a:ext>
            </a:extLst>
          </p:cNvPr>
          <p:cNvSpPr/>
          <p:nvPr/>
        </p:nvSpPr>
        <p:spPr>
          <a:xfrm>
            <a:off x="5342675" y="3428635"/>
            <a:ext cx="676301" cy="35829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0A7DD081-A514-4C7E-982D-E6FC1093E520}"/>
              </a:ext>
            </a:extLst>
          </p:cNvPr>
          <p:cNvSpPr/>
          <p:nvPr/>
        </p:nvSpPr>
        <p:spPr>
          <a:xfrm rot="5400000">
            <a:off x="4543682" y="1879959"/>
            <a:ext cx="358299" cy="259228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49BF71B-9864-4517-B685-331DD1683995}"/>
              </a:ext>
            </a:extLst>
          </p:cNvPr>
          <p:cNvSpPr txBox="1"/>
          <p:nvPr/>
        </p:nvSpPr>
        <p:spPr>
          <a:xfrm>
            <a:off x="1271464" y="2533963"/>
            <a:ext cx="1524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Temperature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1C2B437-B18F-4008-ADDE-6BFEE5045F2C}"/>
              </a:ext>
            </a:extLst>
          </p:cNvPr>
          <p:cNvSpPr txBox="1"/>
          <p:nvPr/>
        </p:nvSpPr>
        <p:spPr>
          <a:xfrm>
            <a:off x="6326603" y="3386823"/>
            <a:ext cx="5457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8 iterations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R12"/>
              </a:rPr>
              <a:t>with increasing number of MD simulations 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DA62759-E16B-41E1-A6AF-81819DFC051A}"/>
              </a:ext>
            </a:extLst>
          </p:cNvPr>
          <p:cNvSpPr txBox="1"/>
          <p:nvPr/>
        </p:nvSpPr>
        <p:spPr>
          <a:xfrm>
            <a:off x="2341484" y="4250553"/>
            <a:ext cx="2731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R12"/>
              </a:rPr>
              <a:t>explore 5 temperatures</a:t>
            </a:r>
          </a:p>
          <a:p>
            <a:r>
              <a:rPr lang="en-US" altLang="zh-CN" dirty="0">
                <a:solidFill>
                  <a:srgbClr val="000000"/>
                </a:solidFill>
                <a:latin typeface="CMR12"/>
              </a:rPr>
              <a:t>and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R12"/>
              </a:rPr>
              <a:t>8 pressure conditions </a:t>
            </a:r>
            <a:endParaRPr lang="zh-CN" altLang="en-US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39CE895-9048-4A48-B10D-37746E64E909}"/>
              </a:ext>
            </a:extLst>
          </p:cNvPr>
          <p:cNvCxnSpPr>
            <a:stCxn id="9" idx="2"/>
          </p:cNvCxnSpPr>
          <p:nvPr/>
        </p:nvCxnSpPr>
        <p:spPr>
          <a:xfrm>
            <a:off x="3637628" y="3786933"/>
            <a:ext cx="10100" cy="463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77FBB67-0310-43A5-968E-EF9DD73034A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004811" y="3607784"/>
            <a:ext cx="421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3E472BFC-2378-4A8F-ADAD-A5A3C09FC30D}"/>
              </a:ext>
            </a:extLst>
          </p:cNvPr>
          <p:cNvSpPr txBox="1"/>
          <p:nvPr/>
        </p:nvSpPr>
        <p:spPr>
          <a:xfrm>
            <a:off x="747813" y="3269314"/>
            <a:ext cx="2256997" cy="8002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MR12"/>
              </a:rPr>
              <a:t>initial conf</a:t>
            </a:r>
          </a:p>
          <a:p>
            <a:pPr algn="ctr"/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CMR12"/>
              </a:rPr>
              <a:t>randomly perturbing standard crystal structures</a:t>
            </a:r>
            <a:endParaRPr lang="zh-CN" altLang="en-US" sz="1400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9CF1F2A-9E54-4BA4-AAE1-4414CF97A727}"/>
              </a:ext>
            </a:extLst>
          </p:cNvPr>
          <p:cNvCxnSpPr>
            <a:cxnSpLocks/>
          </p:cNvCxnSpPr>
          <p:nvPr/>
        </p:nvCxnSpPr>
        <p:spPr>
          <a:xfrm>
            <a:off x="3627528" y="4846094"/>
            <a:ext cx="20200" cy="631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6602146-CDCF-4276-A3D0-093F5C36D70B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5680826" y="3786933"/>
            <a:ext cx="25344" cy="1691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7608377A-CD45-477C-9449-A28931E8E49B}"/>
              </a:ext>
            </a:extLst>
          </p:cNvPr>
          <p:cNvSpPr/>
          <p:nvPr/>
        </p:nvSpPr>
        <p:spPr>
          <a:xfrm>
            <a:off x="4511824" y="5157192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794C700E-60B4-4311-A3FA-32D3DCCD5D9F}"/>
              </a:ext>
            </a:extLst>
          </p:cNvPr>
          <p:cNvSpPr/>
          <p:nvPr/>
        </p:nvSpPr>
        <p:spPr>
          <a:xfrm>
            <a:off x="4664224" y="5157192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26348C7A-C3B4-4722-BAAF-DDD1044CD02C}"/>
              </a:ext>
            </a:extLst>
          </p:cNvPr>
          <p:cNvSpPr/>
          <p:nvPr/>
        </p:nvSpPr>
        <p:spPr>
          <a:xfrm>
            <a:off x="4816624" y="5157192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58F84D4-E89E-4D32-865A-F950B8B22CEC}"/>
              </a:ext>
            </a:extLst>
          </p:cNvPr>
          <p:cNvSpPr txBox="1"/>
          <p:nvPr/>
        </p:nvSpPr>
        <p:spPr>
          <a:xfrm>
            <a:off x="5839846" y="4431810"/>
            <a:ext cx="3182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record conf along MD trajectory</a:t>
            </a:r>
          </a:p>
          <a:p>
            <a:r>
              <a:rPr lang="en-US" altLang="zh-CN" dirty="0" err="1"/>
              <a:t>Δt</a:t>
            </a:r>
            <a:r>
              <a:rPr lang="en-US" altLang="zh-CN" dirty="0"/>
              <a:t> = 0.02ps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52F5D02-F173-4150-84D0-35BEA6D42B82}"/>
              </a:ext>
            </a:extLst>
          </p:cNvPr>
          <p:cNvSpPr txBox="1"/>
          <p:nvPr/>
        </p:nvSpPr>
        <p:spPr>
          <a:xfrm>
            <a:off x="3376010" y="5013176"/>
            <a:ext cx="339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ε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02999B3-8147-4217-858E-14B15ADCCE8C}"/>
              </a:ext>
            </a:extLst>
          </p:cNvPr>
          <p:cNvSpPr txBox="1"/>
          <p:nvPr/>
        </p:nvSpPr>
        <p:spPr>
          <a:xfrm>
            <a:off x="5357643" y="5047319"/>
            <a:ext cx="339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ε</a:t>
            </a:r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4CA46B7-ED2B-4785-A331-2FC3F1EF62E9}"/>
              </a:ext>
            </a:extLst>
          </p:cNvPr>
          <p:cNvSpPr/>
          <p:nvPr/>
        </p:nvSpPr>
        <p:spPr>
          <a:xfrm>
            <a:off x="3472793" y="5589239"/>
            <a:ext cx="2449775" cy="72139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altLang="zh-CN" dirty="0"/>
              <a:t>σ</a:t>
            </a:r>
            <a:r>
              <a:rPr lang="en-US" altLang="zh-CN" sz="1400" dirty="0"/>
              <a:t>lo</a:t>
            </a:r>
            <a:r>
              <a:rPr lang="en-US" altLang="zh-CN" dirty="0"/>
              <a:t> ~ </a:t>
            </a:r>
            <a:r>
              <a:rPr lang="el-GR" altLang="zh-CN" dirty="0"/>
              <a:t>σ</a:t>
            </a:r>
            <a:r>
              <a:rPr lang="en-US" altLang="zh-CN" sz="1400" dirty="0"/>
              <a:t>hi</a:t>
            </a:r>
            <a:endParaRPr lang="en-US" altLang="zh-CN" dirty="0"/>
          </a:p>
          <a:p>
            <a:pPr algn="ctr"/>
            <a:r>
              <a:rPr lang="en-US" altLang="zh-CN" dirty="0"/>
              <a:t>0.05eV/    ~ 0.20eV/    </a:t>
            </a:r>
            <a:endParaRPr lang="zh-CN" altLang="en-US" dirty="0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A1FAB6D2-A0BC-44A4-BAC4-3503FD65D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667" y="5896348"/>
            <a:ext cx="180809" cy="332688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42808DD-487A-4CBE-AC5E-4F91D9B78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093" y="5896348"/>
            <a:ext cx="180809" cy="332688"/>
          </a:xfrm>
          <a:prstGeom prst="rect">
            <a:avLst/>
          </a:prstGeom>
        </p:spPr>
      </p:pic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91A0055A-E6CF-41EE-800F-AEEB1A5C91B0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4697681" y="6310630"/>
            <a:ext cx="328" cy="28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518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Software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43C661-D54D-4429-AE0F-35AFFD82B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458324"/>
            <a:ext cx="7620965" cy="42749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7556AD-3E74-465F-B624-DA5F8F2D1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5877272"/>
            <a:ext cx="6696744" cy="29577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8F0BE8E-E6B6-456D-A6F7-742EB40CBB11}"/>
              </a:ext>
            </a:extLst>
          </p:cNvPr>
          <p:cNvSpPr txBox="1"/>
          <p:nvPr/>
        </p:nvSpPr>
        <p:spPr>
          <a:xfrm>
            <a:off x="8544272" y="2924944"/>
            <a:ext cx="315028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Forward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specific for different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r>
              <a:rPr lang="en-US" altLang="zh-CN" sz="2400" dirty="0"/>
              <a:t>Common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universal settings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04546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Software : Scheduler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88525C-FF9D-48A8-A069-2691C279D00E}"/>
              </a:ext>
            </a:extLst>
          </p:cNvPr>
          <p:cNvSpPr txBox="1"/>
          <p:nvPr/>
        </p:nvSpPr>
        <p:spPr>
          <a:xfrm>
            <a:off x="1127448" y="1340768"/>
            <a:ext cx="10297144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always works on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master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process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Exploration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use LAMMPS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prepares exploration tasks: DP models, input files, initial structure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collects configurations sampled by LAMMPS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Labeling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supports VASP, Quantum Espresso, Gaussian, CP2K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receive first-principle energies, forces, and/or virials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Training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use DeePMD-kit package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input training data and input files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receive several DP models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6411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Software : Task dispatcher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82DC35-2582-4AB8-AE40-342572C25713}"/>
              </a:ext>
            </a:extLst>
          </p:cNvPr>
          <p:cNvSpPr txBox="1"/>
          <p:nvPr/>
        </p:nvSpPr>
        <p:spPr>
          <a:xfrm>
            <a:off x="7248128" y="2276872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75270E-D6AA-452B-A8EF-4C5E126F3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1340768"/>
            <a:ext cx="7704856" cy="503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9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Software : Task dispatcher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82DC35-2582-4AB8-AE40-342572C25713}"/>
              </a:ext>
            </a:extLst>
          </p:cNvPr>
          <p:cNvSpPr txBox="1"/>
          <p:nvPr/>
        </p:nvSpPr>
        <p:spPr>
          <a:xfrm>
            <a:off x="7248128" y="2276872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ECA1A7-7205-4E10-936D-3F0672BE9DFC}"/>
              </a:ext>
            </a:extLst>
          </p:cNvPr>
          <p:cNvSpPr txBox="1"/>
          <p:nvPr/>
        </p:nvSpPr>
        <p:spPr>
          <a:xfrm>
            <a:off x="911424" y="1516717"/>
            <a:ext cx="1036915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/>
              <a:t>Check submission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Not submitted: construct submission script, add to </a:t>
            </a:r>
            <a:r>
              <a:rPr lang="en-US" altLang="zh-CN" sz="2400" dirty="0">
                <a:solidFill>
                  <a:srgbClr val="FF0000"/>
                </a:solidFill>
              </a:rPr>
              <a:t>queue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Submitted: collect results from </a:t>
            </a:r>
            <a:r>
              <a:rPr lang="en-US" altLang="zh-CN" sz="2400" dirty="0">
                <a:solidFill>
                  <a:srgbClr val="FF0000"/>
                </a:solidFill>
              </a:rPr>
              <a:t>finished</a:t>
            </a:r>
            <a:r>
              <a:rPr lang="en-US" altLang="zh-CN" sz="2400" dirty="0"/>
              <a:t> tasks, avoid repeated computation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/>
              <a:t>File uploading and downloading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DP-GEN master process </a:t>
            </a:r>
            <a:r>
              <a:rPr lang="en-US" altLang="zh-CN" sz="2400" dirty="0">
                <a:solidFill>
                  <a:srgbClr val="FF0000"/>
                </a:solidFill>
              </a:rPr>
              <a:t>on</a:t>
            </a:r>
            <a:r>
              <a:rPr lang="en-US" altLang="zh-CN" sz="2400" dirty="0"/>
              <a:t> HPC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shares file system with computational nodes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I/O efficiency : symbolic links or directly moves files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DP-GEN master process </a:t>
            </a:r>
            <a:r>
              <a:rPr lang="en-US" altLang="zh-CN" sz="2400" dirty="0">
                <a:solidFill>
                  <a:srgbClr val="FF0000"/>
                </a:solidFill>
              </a:rPr>
              <a:t>not on</a:t>
            </a:r>
            <a:r>
              <a:rPr lang="en-US" altLang="zh-CN" sz="2400" dirty="0"/>
              <a:t> HPC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files transmitted via </a:t>
            </a:r>
            <a:r>
              <a:rPr lang="en-US" altLang="zh-CN" sz="2400" dirty="0" err="1"/>
              <a:t>ssh</a:t>
            </a:r>
            <a:endParaRPr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16474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Software : Task dispatcher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82DC35-2582-4AB8-AE40-342572C25713}"/>
              </a:ext>
            </a:extLst>
          </p:cNvPr>
          <p:cNvSpPr txBox="1"/>
          <p:nvPr/>
        </p:nvSpPr>
        <p:spPr>
          <a:xfrm>
            <a:off x="7248128" y="2276872"/>
            <a:ext cx="47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ECA1A7-7205-4E10-936D-3F0672BE9DFC}"/>
              </a:ext>
            </a:extLst>
          </p:cNvPr>
          <p:cNvSpPr txBox="1"/>
          <p:nvPr/>
        </p:nvSpPr>
        <p:spPr>
          <a:xfrm>
            <a:off x="839416" y="1596274"/>
            <a:ext cx="1051316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/>
              <a:t>Job submission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0000"/>
                </a:solidFill>
              </a:rPr>
              <a:t>Job scripts </a:t>
            </a:r>
            <a:r>
              <a:rPr lang="en-US" altLang="zh-CN" sz="2400" dirty="0"/>
              <a:t>: adaptive to different kinds of machines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Workstation: directly execute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HPCs with a job scheduling system: setting in the submission scripts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Cloud machines: similar to one for workstation + 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CMR12"/>
              </a:rPr>
              <a:t>additional commands 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/>
              <a:t>Job monitoring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b="1" i="0" u="none" strike="noStrike" baseline="0" dirty="0">
                <a:solidFill>
                  <a:srgbClr val="000000"/>
                </a:solidFill>
                <a:latin typeface="CMR12"/>
              </a:rPr>
              <a:t>Running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CMR12"/>
              </a:rPr>
              <a:t> -&gt; do nothing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Terminated</a:t>
            </a:r>
            <a:r>
              <a:rPr lang="en-US" altLang="zh-CN" sz="2400" dirty="0"/>
              <a:t> -&gt; resubmit the job up to 3 times -&gt; user intervention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Finished</a:t>
            </a:r>
            <a:r>
              <a:rPr lang="en-US" altLang="zh-CN" sz="2400" dirty="0"/>
              <a:t> -&gt; downloads the backward files and passes them to the scheduler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2047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34EE283-04E2-490B-80E8-91F9A5A9B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0" y="1123881"/>
            <a:ext cx="7776939" cy="5734119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Examples : </a:t>
            </a:r>
            <a:r>
              <a:rPr lang="en-US" altLang="zh-CN" sz="4000" b="0" i="0" u="none" strike="noStrike" baseline="0" dirty="0">
                <a:solidFill>
                  <a:srgbClr val="000000"/>
                </a:solidFill>
                <a:latin typeface="CMR12"/>
              </a:rPr>
              <a:t>Cu 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D7DD49-4F0D-4B68-8475-67EEA6B2DF3D}"/>
              </a:ext>
            </a:extLst>
          </p:cNvPr>
          <p:cNvSpPr txBox="1"/>
          <p:nvPr/>
        </p:nvSpPr>
        <p:spPr>
          <a:xfrm>
            <a:off x="551384" y="1988840"/>
            <a:ext cx="30243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LAMMPS</a:t>
            </a:r>
            <a:r>
              <a:rPr lang="en-US" altLang="zh-CN" sz="2000" dirty="0"/>
              <a:t> for exploration </a:t>
            </a:r>
            <a:r>
              <a:rPr lang="en-US" altLang="zh-CN" sz="2000" dirty="0">
                <a:solidFill>
                  <a:srgbClr val="FF0000"/>
                </a:solidFill>
              </a:rPr>
              <a:t>VASP</a:t>
            </a:r>
            <a:r>
              <a:rPr lang="en-US" altLang="zh-CN" sz="2000" dirty="0"/>
              <a:t> 5.4.4 for labeling  </a:t>
            </a:r>
            <a:r>
              <a:rPr lang="en-US" altLang="zh-CN" sz="2000" dirty="0">
                <a:solidFill>
                  <a:srgbClr val="FF0000"/>
                </a:solidFill>
              </a:rPr>
              <a:t>DeePMD-kit</a:t>
            </a:r>
            <a:r>
              <a:rPr lang="en-US" altLang="zh-CN" sz="2000" dirty="0"/>
              <a:t>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Training</a:t>
            </a:r>
            <a:r>
              <a:rPr lang="en-US" altLang="zh-CN" sz="2000" dirty="0"/>
              <a:t> and </a:t>
            </a:r>
            <a:r>
              <a:rPr lang="en-US" altLang="zh-CN" sz="2000" dirty="0">
                <a:solidFill>
                  <a:srgbClr val="FF0000"/>
                </a:solidFill>
              </a:rPr>
              <a:t>exploration</a:t>
            </a:r>
            <a:r>
              <a:rPr lang="en-US" altLang="zh-CN" sz="2000" dirty="0"/>
              <a:t> : single card of Tesla-P100 for each calculation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Labeling</a:t>
            </a:r>
            <a:r>
              <a:rPr lang="en-US" altLang="zh-CN" sz="2000" dirty="0"/>
              <a:t> : Intel(R) Xeon(R) Gold 5117 CPU @ 2.00GHz with 28 CPU cores</a:t>
            </a:r>
            <a:endParaRPr lang="zh-CN" alt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1AEA4E-CB98-491B-897C-7AD75A829B67}"/>
              </a:ext>
            </a:extLst>
          </p:cNvPr>
          <p:cNvSpPr/>
          <p:nvPr/>
        </p:nvSpPr>
        <p:spPr>
          <a:xfrm>
            <a:off x="8256240" y="2512788"/>
            <a:ext cx="827608" cy="415657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326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Examples : </a:t>
            </a:r>
            <a:r>
              <a:rPr lang="en-US" altLang="zh-CN" sz="4000" b="0" i="0" u="none" strike="noStrike" baseline="0" dirty="0">
                <a:solidFill>
                  <a:srgbClr val="000000"/>
                </a:solidFill>
                <a:latin typeface="CMR12"/>
              </a:rPr>
              <a:t>Cu 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F5275D-CC57-4684-80EB-E9F378EF8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99" y="1484784"/>
            <a:ext cx="4967103" cy="38884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5F39C0-38D7-46DA-BE5A-BCBCFEB43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5561477"/>
            <a:ext cx="5678019" cy="2437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C4689E8-D9D7-441F-9AB2-FCA99E508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266" y="1961466"/>
            <a:ext cx="5976197" cy="32677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CFECC0B-C9F7-460C-8751-32CEA712F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5054" y="5517674"/>
            <a:ext cx="5277564" cy="2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57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Examples : </a:t>
            </a:r>
            <a:r>
              <a:rPr lang="en-US" altLang="zh-CN" sz="4000" b="0" i="0" u="none" strike="noStrike" baseline="0" dirty="0">
                <a:solidFill>
                  <a:srgbClr val="000000"/>
                </a:solidFill>
                <a:latin typeface="CMR12"/>
              </a:rPr>
              <a:t>Cu 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97FEF2-0659-43E6-B298-F5472A048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56" y="1152788"/>
            <a:ext cx="5019938" cy="4552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0DC756-CBAC-436F-9B18-BC87CD153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600" y="5821212"/>
            <a:ext cx="6278042" cy="27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77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7D0182-B253-4B0C-8279-BF989CF1A758}"/>
              </a:ext>
            </a:extLst>
          </p:cNvPr>
          <p:cNvSpPr txBox="1"/>
          <p:nvPr/>
        </p:nvSpPr>
        <p:spPr>
          <a:xfrm>
            <a:off x="1451484" y="1844824"/>
            <a:ext cx="9289032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DP-GEN: a </a:t>
            </a:r>
            <a:r>
              <a:rPr lang="en-US" altLang="zh-CN" sz="2800" dirty="0">
                <a:solidFill>
                  <a:srgbClr val="FF0000"/>
                </a:solidFill>
              </a:rPr>
              <a:t>scalable</a:t>
            </a:r>
            <a:r>
              <a:rPr lang="en-US" altLang="zh-CN" sz="2800" dirty="0"/>
              <a:t> and </a:t>
            </a:r>
            <a:r>
              <a:rPr lang="en-US" altLang="zh-CN" sz="2800" dirty="0">
                <a:solidFill>
                  <a:srgbClr val="FF0000"/>
                </a:solidFill>
              </a:rPr>
              <a:t>flexible</a:t>
            </a:r>
            <a:r>
              <a:rPr lang="en-US" altLang="zh-CN" sz="2800" dirty="0"/>
              <a:t> platform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The 3 steps are </a:t>
            </a:r>
            <a:r>
              <a:rPr lang="en-US" altLang="zh-CN" sz="2800" dirty="0">
                <a:solidFill>
                  <a:srgbClr val="FF0000"/>
                </a:solidFill>
              </a:rPr>
              <a:t>separate</a:t>
            </a:r>
            <a:r>
              <a:rPr lang="en-US" altLang="zh-CN" sz="2800" dirty="0"/>
              <a:t> and </a:t>
            </a:r>
            <a:r>
              <a:rPr lang="en-US" altLang="zh-CN" sz="2800" dirty="0">
                <a:solidFill>
                  <a:srgbClr val="FF0000"/>
                </a:solidFill>
              </a:rPr>
              <a:t>highly modularized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Describe </a:t>
            </a:r>
            <a:r>
              <a:rPr lang="en-US" altLang="zh-CN" sz="2800" dirty="0">
                <a:solidFill>
                  <a:srgbClr val="FF0000"/>
                </a:solidFill>
              </a:rPr>
              <a:t>various systems</a:t>
            </a:r>
            <a:r>
              <a:rPr lang="en-US" altLang="zh-CN" sz="2800" dirty="0"/>
              <a:t>: 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CMR12"/>
              </a:rPr>
              <a:t>organic molecules, metals, semiconductors, and insulators</a:t>
            </a:r>
            <a:r>
              <a:rPr lang="en-US" altLang="zh-CN" sz="2800" dirty="0">
                <a:solidFill>
                  <a:srgbClr val="000000"/>
                </a:solidFill>
                <a:latin typeface="CMR12"/>
              </a:rPr>
              <a:t>…</a:t>
            </a:r>
            <a:endParaRPr lang="en-US" altLang="zh-CN" sz="2800" b="0" i="0" u="none" strike="noStrike" baseline="0" dirty="0">
              <a:solidFill>
                <a:srgbClr val="000000"/>
              </a:solidFill>
              <a:latin typeface="CMR1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CMR12"/>
              </a:rPr>
              <a:t>Applicable to different software and operating systems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7564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D733D7-2325-45B4-B5CE-97777AF2EDC9}"/>
              </a:ext>
            </a:extLst>
          </p:cNvPr>
          <p:cNvSpPr txBox="1"/>
          <p:nvPr/>
        </p:nvSpPr>
        <p:spPr>
          <a:xfrm>
            <a:off x="479376" y="3271856"/>
            <a:ext cx="18867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ML-based </a:t>
            </a:r>
          </a:p>
          <a:p>
            <a:r>
              <a:rPr lang="en-US" altLang="zh-CN" sz="2800" b="1" dirty="0"/>
              <a:t>PES models</a:t>
            </a:r>
            <a:endParaRPr lang="zh-CN" altLang="en-US" sz="28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6E2010-D3F4-454A-B170-2AA798D49BC4}"/>
              </a:ext>
            </a:extLst>
          </p:cNvPr>
          <p:cNvSpPr txBox="1"/>
          <p:nvPr/>
        </p:nvSpPr>
        <p:spPr>
          <a:xfrm>
            <a:off x="3230447" y="1772816"/>
            <a:ext cx="68980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Data generation </a:t>
            </a:r>
            <a:r>
              <a:rPr lang="en-US" altLang="zh-CN" sz="2800" dirty="0"/>
              <a:t>(much less efforts)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how to generate truly </a:t>
            </a:r>
            <a:r>
              <a:rPr lang="en-US" altLang="zh-CN" sz="2400" dirty="0">
                <a:solidFill>
                  <a:srgbClr val="FF0000"/>
                </a:solidFill>
              </a:rPr>
              <a:t>representative dataset </a:t>
            </a:r>
            <a:r>
              <a:rPr lang="en-US" altLang="zh-CN" sz="2400" dirty="0"/>
              <a:t>train the ML-based 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active learning -&gt; “</a:t>
            </a:r>
            <a:r>
              <a:rPr lang="en-US" altLang="zh-CN" sz="2400" dirty="0">
                <a:solidFill>
                  <a:srgbClr val="FF0000"/>
                </a:solidFill>
              </a:rPr>
              <a:t>concurrent learning</a:t>
            </a:r>
            <a:r>
              <a:rPr lang="en-US" altLang="zh-CN" sz="2400" dirty="0"/>
              <a:t>”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11456E-352C-4410-8D22-1C1F5BDC00D6}"/>
              </a:ext>
            </a:extLst>
          </p:cNvPr>
          <p:cNvSpPr txBox="1"/>
          <p:nvPr/>
        </p:nvSpPr>
        <p:spPr>
          <a:xfrm>
            <a:off x="3268571" y="4293096"/>
            <a:ext cx="669875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Model construction </a:t>
            </a:r>
            <a:r>
              <a:rPr lang="en-US" altLang="zh-CN" sz="2800" dirty="0"/>
              <a:t>(most discussed)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A good functional form (kernel or neural network)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physical constraints</a:t>
            </a:r>
            <a:endParaRPr lang="zh-CN" altLang="en-US" sz="2400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105DDD8-4392-41EA-9A77-7B9126BF3315}"/>
              </a:ext>
            </a:extLst>
          </p:cNvPr>
          <p:cNvCxnSpPr>
            <a:cxnSpLocks/>
          </p:cNvCxnSpPr>
          <p:nvPr/>
        </p:nvCxnSpPr>
        <p:spPr>
          <a:xfrm flipV="1">
            <a:off x="2334051" y="2817615"/>
            <a:ext cx="737613" cy="760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26BADE3-6664-4466-BEDF-ED62682CA9D3}"/>
              </a:ext>
            </a:extLst>
          </p:cNvPr>
          <p:cNvCxnSpPr>
            <a:cxnSpLocks/>
          </p:cNvCxnSpPr>
          <p:nvPr/>
        </p:nvCxnSpPr>
        <p:spPr>
          <a:xfrm>
            <a:off x="2351584" y="3906119"/>
            <a:ext cx="769425" cy="60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741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260648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 : </a:t>
            </a:r>
            <a:r>
              <a:rPr lang="en-US" altLang="zh-CN" sz="4000" dirty="0"/>
              <a:t>concurrent learning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85E07B-7046-4729-AF98-C1C0F534F18A}"/>
              </a:ext>
            </a:extLst>
          </p:cNvPr>
          <p:cNvSpPr txBox="1"/>
          <p:nvPr/>
        </p:nvSpPr>
        <p:spPr>
          <a:xfrm>
            <a:off x="551384" y="1196752"/>
            <a:ext cx="106571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Use different </a:t>
            </a:r>
            <a:r>
              <a:rPr lang="en-US" altLang="zh-CN" sz="2400" dirty="0">
                <a:solidFill>
                  <a:srgbClr val="FF0000"/>
                </a:solidFill>
              </a:rPr>
              <a:t>sampling techniques </a:t>
            </a:r>
            <a:r>
              <a:rPr lang="en-US" altLang="zh-CN" sz="2400" dirty="0"/>
              <a:t>(such as direct MD at different thermodynamic conditions, enhanced sampling, Monte Carlo) based on the current </a:t>
            </a:r>
            <a:r>
              <a:rPr lang="en-US" altLang="zh-CN" sz="2400" dirty="0">
                <a:solidFill>
                  <a:srgbClr val="FF0000"/>
                </a:solidFill>
              </a:rPr>
              <a:t>approximation of the PES</a:t>
            </a:r>
            <a:r>
              <a:rPr lang="en-US" altLang="zh-CN" sz="2400" dirty="0"/>
              <a:t> to explore the configuration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An efficient </a:t>
            </a:r>
            <a:r>
              <a:rPr lang="en-US" altLang="zh-CN" sz="2400" dirty="0">
                <a:solidFill>
                  <a:srgbClr val="FF0000"/>
                </a:solidFill>
              </a:rPr>
              <a:t>error indicator</a:t>
            </a:r>
            <a:r>
              <a:rPr lang="en-US" altLang="zh-CN" sz="2400" dirty="0"/>
              <a:t> : monitor the snapshots generated during the sampling process. Those that have </a:t>
            </a:r>
            <a:r>
              <a:rPr lang="en-US" altLang="zh-CN" sz="2400" dirty="0">
                <a:solidFill>
                  <a:srgbClr val="FF0000"/>
                </a:solidFill>
              </a:rPr>
              <a:t>significant errors </a:t>
            </a:r>
            <a:r>
              <a:rPr lang="en-US" altLang="zh-CN" sz="2400" dirty="0"/>
              <a:t>will then be selected and sent to a </a:t>
            </a:r>
            <a:r>
              <a:rPr lang="en-US" altLang="zh-CN" sz="2400" dirty="0">
                <a:solidFill>
                  <a:srgbClr val="FF0000"/>
                </a:solidFill>
              </a:rPr>
              <a:t>labeling</a:t>
            </a:r>
            <a:r>
              <a:rPr lang="en-US" altLang="zh-CN" sz="2400" dirty="0"/>
              <a:t> procedure, in which </a:t>
            </a:r>
            <a:r>
              <a:rPr lang="en-US" altLang="zh-CN" sz="2400" dirty="0">
                <a:solidFill>
                  <a:srgbClr val="FF0000"/>
                </a:solidFill>
              </a:rPr>
              <a:t>accurate ab initio</a:t>
            </a:r>
            <a:r>
              <a:rPr lang="en-US" altLang="zh-CN" sz="2400" dirty="0"/>
              <a:t> energies and forces are calculated and added to the training dataset.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 new approximation of the PES is obtained by training with the </a:t>
            </a:r>
            <a:r>
              <a:rPr lang="en-US" altLang="zh-CN" sz="2400" dirty="0">
                <a:solidFill>
                  <a:srgbClr val="FF0000"/>
                </a:solidFill>
              </a:rPr>
              <a:t>accumulated training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Convergence : the configuration space has been explored sufficiently, and a </a:t>
            </a:r>
            <a:r>
              <a:rPr lang="en-US" altLang="zh-CN" sz="2400" dirty="0">
                <a:solidFill>
                  <a:srgbClr val="FF0000"/>
                </a:solidFill>
              </a:rPr>
              <a:t>representative set of data points</a:t>
            </a:r>
            <a:r>
              <a:rPr lang="en-US" altLang="zh-CN" sz="2400" dirty="0"/>
              <a:t> has been accurately labeled.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919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85E07B-7046-4729-AF98-C1C0F534F18A}"/>
              </a:ext>
            </a:extLst>
          </p:cNvPr>
          <p:cNvSpPr txBox="1"/>
          <p:nvPr/>
        </p:nvSpPr>
        <p:spPr>
          <a:xfrm>
            <a:off x="2406297" y="3852135"/>
            <a:ext cx="36218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latin typeface="+mj-lt"/>
              </a:rPr>
              <a:t>Scheduler</a:t>
            </a:r>
          </a:p>
          <a:p>
            <a:pPr algn="ctr"/>
            <a:r>
              <a:rPr lang="en-US" altLang="zh-CN" sz="2000" b="0" i="0" u="none" strike="noStrike" baseline="0" dirty="0">
                <a:solidFill>
                  <a:srgbClr val="000000"/>
                </a:solidFill>
                <a:latin typeface="CMR12"/>
              </a:rPr>
              <a:t>incorporate different methods or</a:t>
            </a:r>
            <a:endParaRPr lang="zh-CN" altLang="en-US" sz="2000" b="0" i="0" u="none" strike="noStrike" baseline="0" dirty="0">
              <a:solidFill>
                <a:srgbClr val="000000"/>
              </a:solidFill>
              <a:latin typeface="CMR12"/>
            </a:endParaRPr>
          </a:p>
          <a:p>
            <a:pPr algn="ctr"/>
            <a:r>
              <a:rPr lang="en-US" altLang="zh-CN" sz="2000" b="0" i="0" u="none" strike="noStrike" baseline="0" dirty="0">
                <a:solidFill>
                  <a:srgbClr val="000000"/>
                </a:solidFill>
                <a:latin typeface="CMR12"/>
              </a:rPr>
              <a:t>software packages </a:t>
            </a:r>
            <a:endParaRPr lang="en-US" altLang="zh-CN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F68936-CDBB-42C3-A8F7-3C3D70CD442D}"/>
              </a:ext>
            </a:extLst>
          </p:cNvPr>
          <p:cNvSpPr txBox="1"/>
          <p:nvPr/>
        </p:nvSpPr>
        <p:spPr>
          <a:xfrm>
            <a:off x="2022162" y="1340768"/>
            <a:ext cx="81476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DP-GEN</a:t>
            </a:r>
          </a:p>
          <a:p>
            <a:pPr algn="ctr"/>
            <a:r>
              <a:rPr lang="en-US" altLang="zh-CN" sz="2000" dirty="0"/>
              <a:t>an open-source concurrent learning platform or the generation of reliable deep learning based PES models, in a way that minimizes the computational cost and human intervention.  </a:t>
            </a: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4BF5FB54-7154-469A-8D27-3F9E1EAF7932}"/>
              </a:ext>
            </a:extLst>
          </p:cNvPr>
          <p:cNvSpPr/>
          <p:nvPr/>
        </p:nvSpPr>
        <p:spPr>
          <a:xfrm rot="5400000">
            <a:off x="5645871" y="1695928"/>
            <a:ext cx="764501" cy="338437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B65C86-667A-40D8-9BB6-750C74EC9CC7}"/>
              </a:ext>
            </a:extLst>
          </p:cNvPr>
          <p:cNvSpPr txBox="1"/>
          <p:nvPr/>
        </p:nvSpPr>
        <p:spPr>
          <a:xfrm>
            <a:off x="6028122" y="3839850"/>
            <a:ext cx="4141715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rPr>
              <a:t>Task dispatcher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handle a huge number of tasks 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compatible with different kinds of machines and popular job scheduling systems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44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260648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 : </a:t>
            </a:r>
            <a:r>
              <a:rPr lang="en-US" altLang="zh-CN" sz="4000" dirty="0"/>
              <a:t>Representation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4FD5B6-94E2-4171-B949-5BAB75E17B85}"/>
              </a:ext>
            </a:extLst>
          </p:cNvPr>
          <p:cNvSpPr txBox="1"/>
          <p:nvPr/>
        </p:nvSpPr>
        <p:spPr>
          <a:xfrm>
            <a:off x="3647727" y="1984772"/>
            <a:ext cx="85442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: the </a:t>
            </a:r>
            <a:r>
              <a:rPr lang="en-US" altLang="zh-CN" sz="2400" dirty="0">
                <a:solidFill>
                  <a:srgbClr val="FF0000"/>
                </a:solidFill>
              </a:rPr>
              <a:t>PES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: an </a:t>
            </a:r>
            <a:r>
              <a:rPr lang="en-US" altLang="zh-CN" sz="2400" dirty="0">
                <a:solidFill>
                  <a:srgbClr val="FF0000"/>
                </a:solidFill>
              </a:rPr>
              <a:t>ensemble</a:t>
            </a:r>
            <a:r>
              <a:rPr lang="en-US" altLang="zh-CN" sz="2400" dirty="0"/>
              <a:t> of models trained from same dataset but with    different parameters   </a:t>
            </a:r>
          </a:p>
          <a:p>
            <a:r>
              <a:rPr lang="en-US" altLang="zh-CN" sz="2400" dirty="0"/>
              <a:t>  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CF07EEF-653C-4A56-BBC3-EE9241DEB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69" y="3053925"/>
            <a:ext cx="3240360" cy="48566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01279DA-7E2F-4276-AC5C-7CA33F636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04" y="2557793"/>
            <a:ext cx="308476" cy="33315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4B0B8FD-89C8-41A8-AD17-5754E4D4E7AD}"/>
              </a:ext>
            </a:extLst>
          </p:cNvPr>
          <p:cNvSpPr txBox="1"/>
          <p:nvPr/>
        </p:nvSpPr>
        <p:spPr>
          <a:xfrm>
            <a:off x="923280" y="2530296"/>
            <a:ext cx="2456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: 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CMR12"/>
              </a:rPr>
              <a:t>atomic positions </a:t>
            </a:r>
            <a:endParaRPr lang="zh-CN" altLang="en-US" sz="24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C1C58FE-E280-444D-9732-341ABDB76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105" y="2647759"/>
            <a:ext cx="265527" cy="31776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D7E593D3-0412-4C01-90FD-60D58856BE2C}"/>
              </a:ext>
            </a:extLst>
          </p:cNvPr>
          <p:cNvSpPr txBox="1"/>
          <p:nvPr/>
        </p:nvSpPr>
        <p:spPr>
          <a:xfrm>
            <a:off x="3799368" y="2557793"/>
            <a:ext cx="22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: 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CMR12"/>
              </a:rPr>
              <a:t>the parameters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AC85E18-402A-48F9-9F7D-E3968D2F5896}"/>
              </a:ext>
            </a:extLst>
          </p:cNvPr>
          <p:cNvSpPr txBox="1"/>
          <p:nvPr/>
        </p:nvSpPr>
        <p:spPr>
          <a:xfrm>
            <a:off x="614804" y="4486489"/>
            <a:ext cx="929504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Loss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different initialization of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CMR12"/>
              </a:rPr>
              <a:t>the different PES models should produce 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CMR12"/>
              </a:rPr>
              <a:t>close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CMR12"/>
              </a:rPr>
              <a:t> predictions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CMR12"/>
              </a:rPr>
              <a:t>the 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CMR12"/>
              </a:rPr>
              <a:t>variance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CMR12"/>
              </a:rPr>
              <a:t> of the ensemble of predictions</a:t>
            </a:r>
            <a:r>
              <a:rPr lang="en-US" altLang="zh-CN" sz="2400" dirty="0">
                <a:solidFill>
                  <a:srgbClr val="000000"/>
                </a:solidFill>
                <a:latin typeface="CMR12"/>
              </a:rPr>
              <a:t> 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CMR12"/>
              </a:rPr>
              <a:t>used as an error indicator </a:t>
            </a:r>
            <a:endParaRPr lang="zh-CN" altLang="en-US" sz="3200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8FC162E-2E23-4D4F-917C-0481961D6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658" y="2038531"/>
            <a:ext cx="2691055" cy="35717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42C0199-510F-4086-B87E-A14D2E5962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3638" b="-3082"/>
          <a:stretch/>
        </p:blipFill>
        <p:spPr>
          <a:xfrm>
            <a:off x="3283877" y="2030950"/>
            <a:ext cx="445295" cy="37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70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0F6EDC9-A589-4B9E-8084-010B0AD2E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4"/>
          <a:stretch/>
        </p:blipFill>
        <p:spPr>
          <a:xfrm>
            <a:off x="5334110" y="1094626"/>
            <a:ext cx="6192688" cy="563165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4FD5B6-94E2-4171-B949-5BAB75E17B85}"/>
              </a:ext>
            </a:extLst>
          </p:cNvPr>
          <p:cNvSpPr txBox="1"/>
          <p:nvPr/>
        </p:nvSpPr>
        <p:spPr>
          <a:xfrm>
            <a:off x="839416" y="1988840"/>
            <a:ext cx="435067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Exploration</a:t>
            </a:r>
            <a:endParaRPr lang="en-US" altLang="zh-CN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sample configurations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r>
              <a:rPr lang="en-US" altLang="zh-CN" sz="2400" b="1" dirty="0"/>
              <a:t>Labeling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compute first-principle E and 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r>
              <a:rPr lang="en-US" altLang="zh-CN" sz="2400" b="1" dirty="0"/>
              <a:t>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an ensemble of DP models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51366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 : Exploration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4FD5B6-94E2-4171-B949-5BAB75E17B85}"/>
              </a:ext>
            </a:extLst>
          </p:cNvPr>
          <p:cNvSpPr txBox="1"/>
          <p:nvPr/>
        </p:nvSpPr>
        <p:spPr>
          <a:xfrm>
            <a:off x="765837" y="1196752"/>
            <a:ext cx="1142616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A sampler</a:t>
            </a:r>
            <a:r>
              <a:rPr lang="en-US" altLang="zh-CN" sz="2400" dirty="0"/>
              <a:t>: efficiently explore the </a:t>
            </a:r>
            <a:r>
              <a:rPr lang="en-US" altLang="zh-CN" sz="2400" dirty="0">
                <a:solidFill>
                  <a:srgbClr val="FF0000"/>
                </a:solidFill>
              </a:rPr>
              <a:t>configuration space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000" dirty="0"/>
              <a:t>Given an initial configuration </a:t>
            </a:r>
          </a:p>
          <a:p>
            <a:endParaRPr lang="en-US" altLang="zh-CN" sz="2400" b="1" dirty="0"/>
          </a:p>
          <a:p>
            <a:pPr lvl="1"/>
            <a:r>
              <a:rPr lang="en-US" altLang="zh-CN" sz="2000" dirty="0"/>
              <a:t>	</a:t>
            </a:r>
            <a:r>
              <a:rPr lang="en-US" altLang="zh-CN" sz="2000" dirty="0" err="1"/>
              <a:t>ϕ</a:t>
            </a:r>
            <a:r>
              <a:rPr lang="en-US" altLang="zh-CN" sz="1600" dirty="0" err="1"/>
              <a:t>t</a:t>
            </a:r>
            <a:r>
              <a:rPr lang="en-US" altLang="zh-CN" sz="2000" dirty="0"/>
              <a:t> : direct MD, enhanced sampling, Monte Carlo…</a:t>
            </a:r>
          </a:p>
          <a:p>
            <a:pPr lvl="1"/>
            <a:r>
              <a:rPr lang="en-US" altLang="zh-CN" sz="2000" dirty="0"/>
              <a:t>	t : labeling a continuous, or discrete series of operations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An error indicator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Given a configuration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lvl="1"/>
            <a:r>
              <a:rPr lang="en-US" altLang="zh-CN" sz="2000" dirty="0" err="1"/>
              <a:t>F</a:t>
            </a:r>
            <a:r>
              <a:rPr lang="en-US" altLang="zh-CN" sz="1400" dirty="0" err="1"/>
              <a:t>w,i</a:t>
            </a:r>
            <a:r>
              <a:rPr lang="en-US" altLang="zh-CN" sz="1400" dirty="0"/>
              <a:t> </a:t>
            </a:r>
            <a:r>
              <a:rPr lang="en-US" altLang="zh-CN" sz="2000" dirty="0"/>
              <a:t>: the predicted force on the atom with index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,  ∇</a:t>
            </a:r>
            <a:r>
              <a:rPr lang="en-US" altLang="zh-CN" sz="1600" dirty="0" err="1"/>
              <a:t>i</a:t>
            </a:r>
            <a:r>
              <a:rPr lang="en-US" altLang="zh-CN" sz="2000" dirty="0"/>
              <a:t> : the derivation coordinate of the </a:t>
            </a:r>
            <a:r>
              <a:rPr lang="en-US" altLang="zh-CN" sz="2000" dirty="0" err="1"/>
              <a:t>i-th</a:t>
            </a:r>
            <a:r>
              <a:rPr lang="en-US" altLang="zh-CN" sz="2000" dirty="0"/>
              <a:t> atom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000" dirty="0"/>
              <a:t>The ensemble average        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B6AF7E-9878-48F1-AB82-616D67A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1600751"/>
            <a:ext cx="360040" cy="2957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AC3584-31D9-47BE-B686-0ABFDD4A2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672" y="1975004"/>
            <a:ext cx="2016224" cy="3072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220849-B1A6-446F-98E3-C667BF150D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788"/>
          <a:stretch/>
        </p:blipFill>
        <p:spPr>
          <a:xfrm>
            <a:off x="4007768" y="3534622"/>
            <a:ext cx="354124" cy="2544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DC07EEB-61C9-4AE6-82E4-80C729AD8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616" y="3870818"/>
            <a:ext cx="3889454" cy="92633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07BE1A3-183D-4320-A1A4-D5B3D4879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3632" y="5528405"/>
            <a:ext cx="3600400" cy="78091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94CA256-3565-4633-8D3C-AB285DA899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1784" y="5235893"/>
            <a:ext cx="332788" cy="28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04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 : Labeling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4FD5B6-94E2-4171-B949-5BAB75E17B85}"/>
              </a:ext>
            </a:extLst>
          </p:cNvPr>
          <p:cNvSpPr txBox="1"/>
          <p:nvPr/>
        </p:nvSpPr>
        <p:spPr>
          <a:xfrm>
            <a:off x="695400" y="1484784"/>
            <a:ext cx="9990299" cy="4014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/>
              <a:t>Candidates for labeling</a:t>
            </a: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Trust levels of model deviations </a:t>
            </a:r>
            <a:r>
              <a:rPr kumimoji="0" lang="el-GR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ε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: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upper bound </a:t>
            </a:r>
            <a:r>
              <a:rPr kumimoji="0" lang="el-GR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MMI12"/>
                <a:ea typeface="宋体" panose="02010600030101010101" pitchFamily="2" charset="-122"/>
                <a:cs typeface="+mn-cs"/>
              </a:rPr>
              <a:t>σ</a:t>
            </a: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MMI12"/>
                <a:ea typeface="宋体" panose="02010600030101010101" pitchFamily="2" charset="-122"/>
                <a:cs typeface="+mn-cs"/>
              </a:rPr>
              <a:t>hi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MMI12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MI12"/>
                <a:ea typeface="宋体" panose="02010600030101010101" pitchFamily="2" charset="-122"/>
                <a:cs typeface="+mn-cs"/>
              </a:rPr>
              <a:t>and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lower bound </a:t>
            </a:r>
            <a:r>
              <a:rPr kumimoji="0" lang="el-GR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σ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lo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0000"/>
                </a:solidFill>
                <a:latin typeface="CMR12"/>
              </a:rPr>
              <a:t>C</a:t>
            </a:r>
            <a:r>
              <a:rPr lang="en-US" altLang="zh-CN" sz="2400" b="1" i="0" u="none" strike="noStrike" baseline="0" dirty="0">
                <a:solidFill>
                  <a:srgbClr val="000000"/>
                </a:solidFill>
                <a:latin typeface="CMR12"/>
              </a:rPr>
              <a:t>alculate </a:t>
            </a:r>
            <a:r>
              <a:rPr lang="en-US" altLang="zh-CN" sz="2400" b="1" i="1" u="none" strike="noStrike" baseline="0" dirty="0">
                <a:solidFill>
                  <a:srgbClr val="000000"/>
                </a:solidFill>
                <a:latin typeface="CMTI12"/>
              </a:rPr>
              <a:t>ab initio </a:t>
            </a:r>
            <a:r>
              <a:rPr lang="en-US" altLang="zh-CN" sz="2400" b="1" i="0" u="none" strike="noStrike" baseline="0" dirty="0">
                <a:solidFill>
                  <a:srgbClr val="000000"/>
                </a:solidFill>
                <a:latin typeface="CMR12"/>
              </a:rPr>
              <a:t>energies and forces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first-principles-based schemes: quantum chemistry, quantum Monte Carlo, and DFT…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add labels into the training dataset for retraining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C83913-0EC8-467B-8913-22FC728A6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2609061"/>
            <a:ext cx="5832648" cy="33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54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403A9-6F57-44BB-8D80-D390D4D80500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6E4A1F9-512E-4E95-AA49-1917322E3CF7}"/>
              </a:ext>
            </a:extLst>
          </p:cNvPr>
          <p:cNvSpPr txBox="1">
            <a:spLocks/>
          </p:cNvSpPr>
          <p:nvPr/>
        </p:nvSpPr>
        <p:spPr>
          <a:xfrm>
            <a:off x="335360" y="332656"/>
            <a:ext cx="8784976" cy="7200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 : Training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0274A9-122E-40C9-B94D-D8BBF5432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145925"/>
            <a:ext cx="5432504" cy="27232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EB8870-AD71-4F07-81EB-A2BEE476F566}"/>
              </a:ext>
            </a:extLst>
          </p:cNvPr>
          <p:cNvSpPr txBox="1"/>
          <p:nvPr/>
        </p:nvSpPr>
        <p:spPr>
          <a:xfrm>
            <a:off x="6096000" y="2446437"/>
            <a:ext cx="5001754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CMR12"/>
              </a:rPr>
              <a:t>DP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0" i="0" u="none" strike="noStrike" baseline="0" dirty="0">
              <a:solidFill>
                <a:srgbClr val="000000"/>
              </a:solidFill>
              <a:latin typeface="CMR1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CMR12"/>
              </a:rPr>
              <a:t>embedding net -&gt; feature matrix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CMR12"/>
              </a:rPr>
              <a:t>fitting net -&gt;  </a:t>
            </a:r>
            <a:endParaRPr lang="zh-CN" altLang="en-US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9A070BF-FDF9-4009-ACD3-3AADEC80E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712" y="3050642"/>
            <a:ext cx="2055600" cy="38738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1BFBBB1-119A-4305-84D9-136DBD0B1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4601" y="3471871"/>
            <a:ext cx="441999" cy="3581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BF4A9B6-8721-433B-9B13-A91197D1A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2330" y="3881345"/>
            <a:ext cx="361982" cy="3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59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Pixel">
  <a:themeElements>
    <a:clrScheme name="1_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1_Pixel">
      <a:majorFont>
        <a:latin typeface="Arial"/>
        <a:ea typeface="黑体"/>
        <a:cs typeface="Arial"/>
      </a:majorFont>
      <a:minorFont>
        <a:latin typeface="Arial"/>
        <a:ea typeface="黑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58021</TotalTime>
  <Words>950</Words>
  <Application>Microsoft Office PowerPoint</Application>
  <PresentationFormat>宽屏</PresentationFormat>
  <Paragraphs>195</Paragraphs>
  <Slides>19</Slides>
  <Notes>19</Notes>
  <HiddenSlides>1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CMMI12</vt:lpstr>
      <vt:lpstr>CMR10</vt:lpstr>
      <vt:lpstr>CMR12</vt:lpstr>
      <vt:lpstr>CMR8</vt:lpstr>
      <vt:lpstr>CMTI12</vt:lpstr>
      <vt:lpstr>等线</vt:lpstr>
      <vt:lpstr>Microsoft YaHei</vt:lpstr>
      <vt:lpstr>Microsoft YaHei</vt:lpstr>
      <vt:lpstr>Arial</vt:lpstr>
      <vt:lpstr>Calibri</vt:lpstr>
      <vt:lpstr>Times New Roman</vt:lpstr>
      <vt:lpstr>Wingdings</vt:lpstr>
      <vt:lpstr>Office 主题</vt:lpstr>
      <vt:lpstr>1_Pixel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进展交流</dc:title>
  <dc:creator>柳阳</dc:creator>
  <cp:lastModifiedBy>ZHONG Y</cp:lastModifiedBy>
  <cp:revision>1175</cp:revision>
  <dcterms:created xsi:type="dcterms:W3CDTF">2017-04-19T05:40:27Z</dcterms:created>
  <dcterms:modified xsi:type="dcterms:W3CDTF">2021-05-12T06:46:45Z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v-xiao@microsoft.com</vt:lpwstr>
  </property>
  <property fmtid="{D5CDD505-2E9C-101B-9397-08002B2CF9AE}" pid="5" name="MSIP_Label_f42aa342-8706-4288-bd11-ebb85995028c_SetDate">
    <vt:lpwstr>2019-10-30T08:10:01.3487683Z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86361481-1861-4495-93ec-ed590bbdc544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